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8"/>
  </p:notesMasterIdLst>
  <p:sldIdLst>
    <p:sldId id="256" r:id="rId5"/>
    <p:sldId id="258"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115" d="100"/>
          <a:sy n="115" d="100"/>
        </p:scale>
        <p:origin x="102"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10/8/2018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84650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3681498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Tree>
    <p:extLst>
      <p:ext uri="{BB962C8B-B14F-4D97-AF65-F5344CB8AC3E}">
        <p14:creationId xmlns:p14="http://schemas.microsoft.com/office/powerpoint/2010/main" val="240850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q.nc.gov/about/divisions/water-resources/planning/basin-planning/water-resource-plans/catawba-river-basin/catawba-wateree-basin-advisory-commi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eq.nc.gov/node/82102" TargetMode="External"/><Relationship Id="rId4" Type="http://schemas.openxmlformats.org/officeDocument/2006/relationships/hyperlink" Target="https://deq.nc.gov/node/821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2898" y="3871868"/>
            <a:ext cx="5865181" cy="713497"/>
          </a:xfrm>
        </p:spPr>
        <p:txBody>
          <a:bodyPr/>
          <a:lstStyle/>
          <a:p>
            <a:r>
              <a:rPr lang="en-US" dirty="0"/>
              <a:t>Department of Environmental Quality</a:t>
            </a:r>
          </a:p>
        </p:txBody>
      </p:sp>
      <p:sp>
        <p:nvSpPr>
          <p:cNvPr id="3" name="Subtitle 2"/>
          <p:cNvSpPr>
            <a:spLocks noGrp="1"/>
          </p:cNvSpPr>
          <p:nvPr>
            <p:ph type="subTitle" idx="1"/>
          </p:nvPr>
        </p:nvSpPr>
        <p:spPr>
          <a:xfrm>
            <a:off x="7417996" y="3564478"/>
            <a:ext cx="4489142" cy="614779"/>
          </a:xfrm>
        </p:spPr>
        <p:txBody>
          <a:bodyPr/>
          <a:lstStyle/>
          <a:p>
            <a:r>
              <a:rPr lang="en-US"/>
              <a:t>October 9, </a:t>
            </a:r>
            <a:r>
              <a:rPr lang="en-US" dirty="0"/>
              <a:t>2018</a:t>
            </a:r>
          </a:p>
        </p:txBody>
      </p:sp>
      <p:sp>
        <p:nvSpPr>
          <p:cNvPr id="4" name="Rectangle 3">
            <a:extLst>
              <a:ext uri="{FF2B5EF4-FFF2-40B4-BE49-F238E27FC236}">
                <a16:creationId xmlns:a16="http://schemas.microsoft.com/office/drawing/2014/main" id="{06EBBAAD-A8B0-4DEB-A2CF-3B77CBD08E1D}"/>
              </a:ext>
            </a:extLst>
          </p:cNvPr>
          <p:cNvSpPr/>
          <p:nvPr/>
        </p:nvSpPr>
        <p:spPr>
          <a:xfrm>
            <a:off x="5582478" y="2603120"/>
            <a:ext cx="6096000" cy="984885"/>
          </a:xfrm>
          <a:prstGeom prst="rect">
            <a:avLst/>
          </a:prstGeom>
        </p:spPr>
        <p:txBody>
          <a:bodyPr>
            <a:spAutoFit/>
          </a:bodyPr>
          <a:lstStyle/>
          <a:p>
            <a:pPr algn="r"/>
            <a:r>
              <a:rPr lang="en-US" sz="2000" b="1" dirty="0">
                <a:solidFill>
                  <a:schemeClr val="tx2"/>
                </a:solidFill>
              </a:rPr>
              <a:t>Bi-State River Basin Commissions</a:t>
            </a:r>
          </a:p>
          <a:p>
            <a:pPr algn="r"/>
            <a:r>
              <a:rPr lang="en-US" sz="2000" dirty="0">
                <a:solidFill>
                  <a:schemeClr val="tx2"/>
                </a:solidFill>
              </a:rPr>
              <a:t>Water Allocation Committee </a:t>
            </a:r>
          </a:p>
          <a:p>
            <a:pPr algn="r"/>
            <a:r>
              <a:rPr lang="en-US" dirty="0">
                <a:solidFill>
                  <a:schemeClr val="tx2"/>
                </a:solidFill>
              </a:rPr>
              <a:t>Environmental Management Commission </a:t>
            </a:r>
          </a:p>
        </p:txBody>
      </p:sp>
    </p:spTree>
    <p:extLst>
      <p:ext uri="{BB962C8B-B14F-4D97-AF65-F5344CB8AC3E}">
        <p14:creationId xmlns:p14="http://schemas.microsoft.com/office/powerpoint/2010/main" val="344705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River Basin Bi-State Commissions</a:t>
            </a:r>
          </a:p>
        </p:txBody>
      </p:sp>
      <p:sp>
        <p:nvSpPr>
          <p:cNvPr id="5" name="Content Placeholder 4"/>
          <p:cNvSpPr>
            <a:spLocks noGrp="1"/>
          </p:cNvSpPr>
          <p:nvPr>
            <p:ph idx="1"/>
          </p:nvPr>
        </p:nvSpPr>
        <p:spPr>
          <a:xfrm>
            <a:off x="838200" y="964097"/>
            <a:ext cx="10515600" cy="5284304"/>
          </a:xfrm>
        </p:spPr>
        <p:txBody>
          <a:bodyPr>
            <a:normAutofit lnSpcReduction="10000"/>
          </a:bodyPr>
          <a:lstStyle/>
          <a:p>
            <a:pPr>
              <a:lnSpc>
                <a:spcPct val="100000"/>
              </a:lnSpc>
            </a:pPr>
            <a:r>
              <a:rPr lang="en-US" dirty="0"/>
              <a:t>The purpose of the commissions is to:</a:t>
            </a:r>
          </a:p>
          <a:p>
            <a:pPr lvl="1">
              <a:lnSpc>
                <a:spcPct val="100000"/>
              </a:lnSpc>
            </a:pPr>
            <a:r>
              <a:rPr lang="en-US" dirty="0"/>
              <a:t>Provide guidance and make recommendations to local, state, and federal legislative and administrative bodies, and to others as it considers necessary and appropriate, for the use, stewardship, and enhancement of the water, and other natural resources, for all citizens within the river basins.</a:t>
            </a:r>
          </a:p>
          <a:p>
            <a:pPr lvl="1">
              <a:lnSpc>
                <a:spcPct val="100000"/>
              </a:lnSpc>
            </a:pPr>
            <a:r>
              <a:rPr lang="en-US" dirty="0"/>
              <a:t>Provide a forum for discussion of issues affecting the river basin's water quantity and water quality, and issues affecting other natural resources.</a:t>
            </a:r>
          </a:p>
          <a:p>
            <a:pPr lvl="1">
              <a:lnSpc>
                <a:spcPct val="100000"/>
              </a:lnSpc>
            </a:pPr>
            <a:r>
              <a:rPr lang="en-US" dirty="0"/>
              <a:t>Promote communication, coordination, and education among stakeholders within the river basins.</a:t>
            </a:r>
          </a:p>
          <a:p>
            <a:pPr lvl="1">
              <a:lnSpc>
                <a:spcPct val="100000"/>
              </a:lnSpc>
            </a:pPr>
            <a:r>
              <a:rPr lang="en-US" dirty="0"/>
              <a:t>Identify problems and recommend appropriate solutions.</a:t>
            </a:r>
          </a:p>
          <a:p>
            <a:pPr lvl="1">
              <a:lnSpc>
                <a:spcPct val="100000"/>
              </a:lnSpc>
            </a:pPr>
            <a:r>
              <a:rPr lang="en-US" dirty="0"/>
              <a:t>Undertake studies related to water quantity, water quality, and other natural resources in the river basin based on existing data available from agencies located in either state.</a:t>
            </a:r>
          </a:p>
          <a:p>
            <a:pPr lvl="1">
              <a:lnSpc>
                <a:spcPct val="100000"/>
              </a:lnSpc>
            </a:pPr>
            <a:r>
              <a:rPr lang="en-US" dirty="0"/>
              <a:t>Determine the optimum approach to comprehensively and collaboratively provide recommendations for integrated river management including, but not limited to, the total assimilative capacity of the river basin.</a:t>
            </a:r>
          </a:p>
          <a:p>
            <a:pPr marL="0" indent="0">
              <a:buNone/>
            </a:pPr>
            <a:r>
              <a:rPr lang="en-US" dirty="0"/>
              <a:t>The authority granted to the commissions is to be advisory in nature and in no way are the commissions to be construed to have any regulatory authority.</a:t>
            </a:r>
          </a:p>
        </p:txBody>
      </p:sp>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530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River Basin Bi-State Commissions</a:t>
            </a:r>
          </a:p>
        </p:txBody>
      </p:sp>
      <p:sp>
        <p:nvSpPr>
          <p:cNvPr id="5" name="Content Placeholder 4"/>
          <p:cNvSpPr>
            <a:spLocks noGrp="1"/>
          </p:cNvSpPr>
          <p:nvPr>
            <p:ph idx="1"/>
          </p:nvPr>
        </p:nvSpPr>
        <p:spPr>
          <a:xfrm>
            <a:off x="838200" y="964097"/>
            <a:ext cx="10515600" cy="5284304"/>
          </a:xfrm>
        </p:spPr>
        <p:txBody>
          <a:bodyPr>
            <a:normAutofit/>
          </a:bodyPr>
          <a:lstStyle/>
          <a:p>
            <a:r>
              <a:rPr lang="en-US" dirty="0"/>
              <a:t>Commissions</a:t>
            </a:r>
          </a:p>
          <a:p>
            <a:endParaRPr lang="en-US" dirty="0"/>
          </a:p>
          <a:p>
            <a:pPr lvl="1"/>
            <a:r>
              <a:rPr lang="en-US" sz="2000" dirty="0"/>
              <a:t>Catawba-Wateree Basin Advisory Commission – G.S. 77-110-18 (2004)</a:t>
            </a:r>
          </a:p>
          <a:p>
            <a:pPr lvl="2"/>
            <a:r>
              <a:rPr lang="en-US" sz="1400" dirty="0">
                <a:hlinkClick r:id="rId3"/>
              </a:rPr>
              <a:t>https://deq.nc.gov/about/divisions/water-resources/planning/basin-planning/water-resource-plans/catawba-river-basin/catawba-wateree-basin-advisory-commission</a:t>
            </a:r>
            <a:r>
              <a:rPr lang="en-US" sz="1400" dirty="0"/>
              <a:t> </a:t>
            </a:r>
          </a:p>
          <a:p>
            <a:pPr lvl="2"/>
            <a:r>
              <a:rPr lang="en-US" sz="1400" dirty="0"/>
              <a:t>Members – 2 NC House, 2 NC Senate, Non-Profit (Governor), Duke Energy</a:t>
            </a:r>
          </a:p>
          <a:p>
            <a:pPr marL="914400" lvl="2" indent="0">
              <a:buNone/>
            </a:pPr>
            <a:endParaRPr lang="en-US" sz="1400" dirty="0"/>
          </a:p>
          <a:p>
            <a:pPr lvl="1"/>
            <a:r>
              <a:rPr lang="en-US" sz="2000" dirty="0"/>
              <a:t>Roanoke River Basin Bi-State Commission – G.S. 77-91 (2002)</a:t>
            </a:r>
          </a:p>
          <a:p>
            <a:pPr lvl="2"/>
            <a:r>
              <a:rPr lang="en-US" sz="1400" dirty="0">
                <a:hlinkClick r:id="rId4"/>
              </a:rPr>
              <a:t>https://deq.nc.gov/node/82193</a:t>
            </a:r>
            <a:r>
              <a:rPr lang="en-US" sz="1400" dirty="0"/>
              <a:t> </a:t>
            </a:r>
          </a:p>
          <a:p>
            <a:pPr lvl="2"/>
            <a:r>
              <a:rPr lang="en-US" sz="1400" dirty="0"/>
              <a:t>Members – 4 NC House, 3 NC Senate, 2 non-legislative (Governor) </a:t>
            </a:r>
          </a:p>
          <a:p>
            <a:pPr marL="914400" lvl="2" indent="0">
              <a:buNone/>
            </a:pPr>
            <a:endParaRPr lang="en-US" sz="1400" dirty="0"/>
          </a:p>
          <a:p>
            <a:pPr lvl="1"/>
            <a:r>
              <a:rPr lang="en-US" sz="2000" dirty="0"/>
              <a:t>Yadkin Pee Dee Basin Advisory Commission – G.S. 77-110-18 (2004)</a:t>
            </a:r>
          </a:p>
          <a:p>
            <a:pPr lvl="2"/>
            <a:r>
              <a:rPr lang="en-US" sz="1400" dirty="0">
                <a:hlinkClick r:id="rId5"/>
              </a:rPr>
              <a:t>https://deq.nc.gov/node/82102</a:t>
            </a:r>
            <a:r>
              <a:rPr lang="en-US" sz="1400" dirty="0"/>
              <a:t> </a:t>
            </a:r>
          </a:p>
          <a:p>
            <a:pPr lvl="2"/>
            <a:r>
              <a:rPr lang="en-US" sz="1400" dirty="0"/>
              <a:t>Members – no one appointed for either NC or SC.</a:t>
            </a:r>
            <a:endParaRPr lang="en-US"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3</a:t>
            </a:fld>
            <a:endParaRPr lang="en-US"/>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824953450"/>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B25A7087CD3E439A46F4C10EB5FBF3" ma:contentTypeVersion="5" ma:contentTypeDescription="Create a new document." ma:contentTypeScope="" ma:versionID="88fbd954d994035b522a126b42bb1ddf">
  <xsd:schema xmlns:xsd="http://www.w3.org/2001/XMLSchema" xmlns:xs="http://www.w3.org/2001/XMLSchema" xmlns:p="http://schemas.microsoft.com/office/2006/metadata/properties" xmlns:ns1="http://schemas.microsoft.com/sharepoint/v3" xmlns:ns2="97c26e27-a340-4306-98a7-c36055956ab5" xmlns:ns3="53dcdeac-888e-4a7e-828c-505479f562c3" targetNamespace="http://schemas.microsoft.com/office/2006/metadata/properties" ma:root="true" ma:fieldsID="ca30137610b151b033b5e697bb458174" ns1:_="" ns2:_="" ns3:_="">
    <xsd:import namespace="http://schemas.microsoft.com/sharepoint/v3"/>
    <xsd:import namespace="97c26e27-a340-4306-98a7-c36055956ab5"/>
    <xsd:import namespace="53dcdeac-888e-4a7e-828c-505479f562c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dcdeac-888e-4a7e-828c-505479f562c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EFA590-C857-4DB6-9E61-B05B2F2CC47E}">
  <ds:schemaRefs>
    <ds:schemaRef ds:uri="http://schemas.microsoft.com/sharepoint/v3/contenttype/forms"/>
  </ds:schemaRefs>
</ds:datastoreItem>
</file>

<file path=customXml/itemProps2.xml><?xml version="1.0" encoding="utf-8"?>
<ds:datastoreItem xmlns:ds="http://schemas.openxmlformats.org/officeDocument/2006/customXml" ds:itemID="{1BF936D6-AAFA-4DF0-AE80-F5D018887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7c26e27-a340-4306-98a7-c36055956ab5"/>
    <ds:schemaRef ds:uri="53dcdeac-888e-4a7e-828c-505479f562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40700D-E93A-41F1-B0AF-F0BA89293F0D}">
  <ds:schemaRefs>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schemas.microsoft.com/sharepoint/v3"/>
    <ds:schemaRef ds:uri="53dcdeac-888e-4a7e-828c-505479f562c3"/>
    <ds:schemaRef ds:uri="97c26e27-a340-4306-98a7-c36055956a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1261</TotalTime>
  <Words>361</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2_Office Theme</vt:lpstr>
      <vt:lpstr>Department of Environmental Quality</vt:lpstr>
      <vt:lpstr>River Basin Bi-State Commissions</vt:lpstr>
      <vt:lpstr>River Basin Bi-State Commissions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Nimmer, Kim</cp:lastModifiedBy>
  <cp:revision>22</cp:revision>
  <dcterms:created xsi:type="dcterms:W3CDTF">2015-06-24T15:01:50Z</dcterms:created>
  <dcterms:modified xsi:type="dcterms:W3CDTF">2018-10-08T18:10:28Z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0x010100DBB25A7087CD3E439A46F4C10EB5FBF3</vt:lpwstr>
  </property>
</Properties>
</file>